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Source Sans Pr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SourceSansPr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SourceSansPro-italic.fntdata"/><Relationship Id="rId12" Type="http://schemas.openxmlformats.org/officeDocument/2006/relationships/slide" Target="slides/slide7.xml"/><Relationship Id="rId34" Type="http://schemas.openxmlformats.org/officeDocument/2006/relationships/font" Target="fonts/SourceSansPr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SourceSansPr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ac283c3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ac283c3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bca2594c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bca2594c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bca2594c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bca2594c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bca2594c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bca2594c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a:solidFill>
                  <a:schemeClr val="dk1"/>
                </a:solidFill>
                <a:latin typeface="Georgia"/>
                <a:ea typeface="Georgia"/>
                <a:cs typeface="Georgia"/>
                <a:sym typeface="Georgia"/>
              </a:rPr>
              <a:t>The results are amazing</a:t>
            </a:r>
            <a:endParaRPr>
              <a:solidFill>
                <a:schemeClr val="dk1"/>
              </a:solidFill>
              <a:latin typeface="Georgia"/>
              <a:ea typeface="Georgia"/>
              <a:cs typeface="Georgia"/>
              <a:sym typeface="Georgia"/>
            </a:endParaRPr>
          </a:p>
          <a:p>
            <a:pPr indent="0" lvl="0" marL="0" rtl="0" algn="l">
              <a:spcBef>
                <a:spcPts val="11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bca2594c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bca2594c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a:solidFill>
                  <a:schemeClr val="dk1"/>
                </a:solidFill>
                <a:latin typeface="Georgia"/>
                <a:ea typeface="Georgia"/>
                <a:cs typeface="Georgia"/>
                <a:sym typeface="Georgia"/>
              </a:rPr>
              <a:t>Not just hair length, we can also change the image from male to female, from old to young, let the image open the mouth, change the color of her hair, put glasses on the image. We don’t just change the features; we actually control the features.  As you can see, except for the gender column, all the images are very similar. They all come from the same noise and we just change the noise to a certain direction we want. Meanwhile,</a:t>
            </a:r>
            <a:endParaRPr>
              <a:solidFill>
                <a:schemeClr val="dk1"/>
              </a:solidFill>
              <a:latin typeface="Georgia"/>
              <a:ea typeface="Georgia"/>
              <a:cs typeface="Georgia"/>
              <a:sym typeface="Georgia"/>
            </a:endParaRPr>
          </a:p>
          <a:p>
            <a:pPr indent="0" lvl="0" marL="0" rtl="0" algn="l">
              <a:lnSpc>
                <a:spcPct val="115000"/>
              </a:lnSpc>
              <a:spcBef>
                <a:spcPts val="1800"/>
              </a:spcBef>
              <a:spcAft>
                <a:spcPts val="0"/>
              </a:spcAft>
              <a:buNone/>
            </a:pPr>
            <a:r>
              <a:rPr lang="en">
                <a:solidFill>
                  <a:schemeClr val="dk1"/>
                </a:solidFill>
                <a:latin typeface="Georgia"/>
                <a:ea typeface="Georgia"/>
                <a:cs typeface="Georgia"/>
                <a:sym typeface="Georgia"/>
              </a:rPr>
              <a:t>Maybe someone find there is a problem, we fail to add beard to this woman. You can guess the reason. My friends will explain how to get this awesome results and where the problem come from.</a:t>
            </a:r>
            <a:endParaRPr>
              <a:solidFill>
                <a:schemeClr val="dk1"/>
              </a:solidFill>
              <a:latin typeface="Georgia"/>
              <a:ea typeface="Georgia"/>
              <a:cs typeface="Georgia"/>
              <a:sym typeface="Georgia"/>
            </a:endParaRPr>
          </a:p>
          <a:p>
            <a:pPr indent="0" lvl="0" marL="0" rtl="0" algn="l">
              <a:lnSpc>
                <a:spcPct val="115000"/>
              </a:lnSpc>
              <a:spcBef>
                <a:spcPts val="1800"/>
              </a:spcBef>
              <a:spcAft>
                <a:spcPts val="0"/>
              </a:spcAft>
              <a:buNone/>
            </a:pPr>
            <a:r>
              <a:t/>
            </a:r>
            <a:endParaRPr>
              <a:solidFill>
                <a:schemeClr val="dk1"/>
              </a:solidFill>
              <a:latin typeface="Georgia"/>
              <a:ea typeface="Georgia"/>
              <a:cs typeface="Georgia"/>
              <a:sym typeface="Georgia"/>
            </a:endParaRPr>
          </a:p>
          <a:p>
            <a:pPr indent="0" lvl="0" marL="0" rtl="0" algn="l">
              <a:lnSpc>
                <a:spcPct val="115000"/>
              </a:lnSpc>
              <a:spcBef>
                <a:spcPts val="180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spcBef>
                <a:spcPts val="18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bca2594c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bca2594c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latent space of the gen. has two useful</a:t>
            </a:r>
            <a:endParaRPr/>
          </a:p>
          <a:p>
            <a:pPr indent="-298450" lvl="0" marL="457200" rtl="0" algn="l">
              <a:spcBef>
                <a:spcPts val="0"/>
              </a:spcBef>
              <a:spcAft>
                <a:spcPts val="0"/>
              </a:spcAft>
              <a:buSzPts val="1100"/>
              <a:buChar char="●"/>
            </a:pPr>
            <a:r>
              <a:rPr lang="en"/>
              <a:t>it is well </a:t>
            </a:r>
            <a:r>
              <a:rPr lang="en"/>
              <a:t>populated</a:t>
            </a:r>
            <a:endParaRPr/>
          </a:p>
          <a:p>
            <a:pPr indent="-298450" lvl="0" marL="457200" rtl="0" algn="l">
              <a:spcBef>
                <a:spcPts val="0"/>
              </a:spcBef>
              <a:spcAft>
                <a:spcPts val="0"/>
              </a:spcAft>
              <a:buSzPts val="1100"/>
              <a:buChar char="●"/>
            </a:pPr>
            <a:r>
              <a:rPr lang="en"/>
              <a:t>it’s quite continuious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bca2594c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bca2594c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Now the intuition is to find </a:t>
            </a:r>
            <a:r>
              <a:rPr lang="en"/>
              <a:t>directions</a:t>
            </a:r>
            <a:r>
              <a:rPr lang="en"/>
              <a:t> in latent space that are predictive of feature we care about.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bca2594c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bca2594c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bca2594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bca2594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bca2594c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bca2594c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bca2594c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bca2594c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a:solidFill>
                  <a:schemeClr val="dk1"/>
                </a:solidFill>
                <a:latin typeface="Georgia"/>
                <a:ea typeface="Georgia"/>
                <a:cs typeface="Georgia"/>
                <a:sym typeface="Georgia"/>
              </a:rPr>
              <a:t>Hello everyone, in this project, we will talk about how to “PS” pictures by latent space.  </a:t>
            </a:r>
            <a:endParaRPr>
              <a:solidFill>
                <a:schemeClr val="dk1"/>
              </a:solidFill>
              <a:latin typeface="Georgia"/>
              <a:ea typeface="Georgia"/>
              <a:cs typeface="Georgia"/>
              <a:sym typeface="Georgia"/>
            </a:endParaRPr>
          </a:p>
          <a:p>
            <a:pPr indent="0" lvl="0" marL="0" rtl="0" algn="l">
              <a:lnSpc>
                <a:spcPct val="115000"/>
              </a:lnSpc>
              <a:spcBef>
                <a:spcPts val="180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lnSpc>
                <a:spcPct val="115000"/>
              </a:lnSpc>
              <a:spcBef>
                <a:spcPts val="180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spcBef>
                <a:spcPts val="18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bca2594c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bca2594c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bf5a34ec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bf5a34ec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bca2594c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bca2594c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bca2594c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bca2594c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bca2594c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bca2594c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bca2594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bca2594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bf5a34ec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bf5a34ec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bca2594c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bca2594c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abdd614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abdd614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chemeClr val="dk1"/>
                </a:solidFill>
                <a:latin typeface="Georgia"/>
                <a:ea typeface="Georgia"/>
                <a:cs typeface="Georgia"/>
                <a:sym typeface="Georgia"/>
              </a:rPr>
              <a:t>I think everyone has the experience of “PS” pictures. With some software, we can add a hat or glasses to our picture, change the color of hair, make the picture look more beautiful or do some </a:t>
            </a:r>
            <a:r>
              <a:rPr lang="en">
                <a:solidFill>
                  <a:schemeClr val="dk1"/>
                </a:solidFill>
                <a:latin typeface="Georgia"/>
                <a:ea typeface="Georgia"/>
                <a:cs typeface="Georgia"/>
                <a:sym typeface="Georgia"/>
              </a:rPr>
              <a:t>similar</a:t>
            </a:r>
            <a:r>
              <a:rPr lang="en">
                <a:solidFill>
                  <a:schemeClr val="dk1"/>
                </a:solidFill>
                <a:latin typeface="Georgia"/>
                <a:ea typeface="Georgia"/>
                <a:cs typeface="Georgia"/>
                <a:sym typeface="Georgia"/>
              </a:rPr>
              <a:t> operations like this. But all these operations are based on the original pictures and the objective of our project is to modify pictures by changing the latent space of the pictures.</a:t>
            </a:r>
            <a:endParaRPr>
              <a:solidFill>
                <a:schemeClr val="dk1"/>
              </a:solidFill>
              <a:latin typeface="Georgia"/>
              <a:ea typeface="Georgia"/>
              <a:cs typeface="Georgia"/>
              <a:sym typeface="Georgia"/>
            </a:endParaRPr>
          </a:p>
          <a:p>
            <a:pPr indent="0" lvl="0" marL="0" rtl="0" algn="l">
              <a:lnSpc>
                <a:spcPct val="115000"/>
              </a:lnSpc>
              <a:spcBef>
                <a:spcPts val="1400"/>
              </a:spcBef>
              <a:spcAft>
                <a:spcPts val="1400"/>
              </a:spcAft>
              <a:buClr>
                <a:schemeClr val="dk1"/>
              </a:buClr>
              <a:buSzPts val="1100"/>
              <a:buFont typeface="Arial"/>
              <a:buNone/>
            </a:pPr>
            <a:r>
              <a:rPr lang="en">
                <a:solidFill>
                  <a:schemeClr val="dk1"/>
                </a:solidFill>
                <a:latin typeface="Georgia"/>
                <a:ea typeface="Georgia"/>
                <a:cs typeface="Georgia"/>
                <a:sym typeface="Georgia"/>
              </a:rPr>
              <a:t>Picture is the valuable that follows a joint distribution function of different features and the nonlinear dimension reduction model can give us the latent space of the original picture. Ideally, If there is a certain nonlinear dimension reduction model in which we could combine a continuous latent space with a continuous image space, we can change the latent space and then get a picture with different features in output.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6bca2594c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6bca2594c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bca2594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bca2594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a:solidFill>
                  <a:schemeClr val="dk1"/>
                </a:solidFill>
                <a:latin typeface="Georgia"/>
                <a:ea typeface="Georgia"/>
                <a:cs typeface="Georgia"/>
                <a:sym typeface="Georgia"/>
              </a:rPr>
              <a:t>Unfortunately, we did not find this nonlinear dimension reduction model. However, GAN can satisfy this requirement. A generative adversarial network(GAN) is a class of machine learning systems invented in 2014. Two neural network contest each other in a game, the generative network learns to map from a latent space to a picture, while the discriminative network distinguishes candidates produced by the generator from the true image.</a:t>
            </a:r>
            <a:endParaRPr>
              <a:solidFill>
                <a:schemeClr val="dk1"/>
              </a:solidFill>
              <a:latin typeface="Georgia"/>
              <a:ea typeface="Georgia"/>
              <a:cs typeface="Georgia"/>
              <a:sym typeface="Georgia"/>
            </a:endParaRPr>
          </a:p>
          <a:p>
            <a:pPr indent="0" lvl="0" marL="0" rtl="0" algn="l">
              <a:lnSpc>
                <a:spcPct val="115000"/>
              </a:lnSpc>
              <a:spcBef>
                <a:spcPts val="1800"/>
              </a:spcBef>
              <a:spcAft>
                <a:spcPts val="0"/>
              </a:spcAft>
              <a:buClr>
                <a:schemeClr val="dk1"/>
              </a:buClr>
              <a:buSzPts val="1100"/>
              <a:buFont typeface="Arial"/>
              <a:buNone/>
            </a:pPr>
            <a:r>
              <a:rPr lang="en">
                <a:solidFill>
                  <a:schemeClr val="dk1"/>
                </a:solidFill>
                <a:latin typeface="Georgia"/>
                <a:ea typeface="Georgia"/>
                <a:cs typeface="Georgia"/>
                <a:sym typeface="Georgia"/>
              </a:rPr>
              <a:t>Typically, the latent space is a random noise from a certain distribution.</a:t>
            </a:r>
            <a:endParaRPr>
              <a:solidFill>
                <a:schemeClr val="dk1"/>
              </a:solidFill>
              <a:latin typeface="Georgia"/>
              <a:ea typeface="Georgia"/>
              <a:cs typeface="Georgia"/>
              <a:sym typeface="Georgia"/>
            </a:endParaRPr>
          </a:p>
          <a:p>
            <a:pPr indent="0" lvl="0" marL="0" rtl="0" algn="l">
              <a:lnSpc>
                <a:spcPct val="115000"/>
              </a:lnSpc>
              <a:spcBef>
                <a:spcPts val="1800"/>
              </a:spcBef>
              <a:spcAft>
                <a:spcPts val="0"/>
              </a:spcAft>
              <a:buNone/>
            </a:pPr>
            <a:r>
              <a:rPr lang="en">
                <a:solidFill>
                  <a:schemeClr val="dk1"/>
                </a:solidFill>
                <a:latin typeface="Georgia"/>
                <a:ea typeface="Georgia"/>
                <a:cs typeface="Georgia"/>
                <a:sym typeface="Georgia"/>
              </a:rPr>
              <a:t>The training objective of GAN is to increase the error rate of the discriminator. In other words, we hope that the image produced by the generator can cheat the discriminator.</a:t>
            </a:r>
            <a:endParaRPr>
              <a:solidFill>
                <a:schemeClr val="dk1"/>
              </a:solidFill>
              <a:latin typeface="Georgia"/>
              <a:ea typeface="Georgia"/>
              <a:cs typeface="Georgia"/>
              <a:sym typeface="Georgia"/>
            </a:endParaRPr>
          </a:p>
          <a:p>
            <a:pPr indent="0" lvl="0" marL="0" rtl="0" algn="l">
              <a:lnSpc>
                <a:spcPct val="115000"/>
              </a:lnSpc>
              <a:spcBef>
                <a:spcPts val="1800"/>
              </a:spcBef>
              <a:spcAft>
                <a:spcPts val="0"/>
              </a:spcAft>
              <a:buClr>
                <a:schemeClr val="dk1"/>
              </a:buClr>
              <a:buSzPts val="1100"/>
              <a:buFont typeface="Arial"/>
              <a:buNone/>
            </a:pPr>
            <a:r>
              <a:rPr lang="en">
                <a:solidFill>
                  <a:schemeClr val="dk1"/>
                </a:solidFill>
                <a:latin typeface="Georgia"/>
                <a:ea typeface="Georgia"/>
                <a:cs typeface="Georgia"/>
                <a:sym typeface="Georgia"/>
              </a:rPr>
              <a:t>Our GAN train on CelebAHQ dataset, it is a human face dataset and each image in the dataset have 40 attributes.</a:t>
            </a:r>
            <a:endParaRPr>
              <a:solidFill>
                <a:schemeClr val="dk1"/>
              </a:solidFill>
              <a:latin typeface="Georgia"/>
              <a:ea typeface="Georgia"/>
              <a:cs typeface="Georgia"/>
              <a:sym typeface="Georgia"/>
            </a:endParaRPr>
          </a:p>
          <a:p>
            <a:pPr indent="0" lvl="0" marL="0" rtl="0" algn="l">
              <a:lnSpc>
                <a:spcPct val="115000"/>
              </a:lnSpc>
              <a:spcBef>
                <a:spcPts val="1800"/>
              </a:spcBef>
              <a:spcAft>
                <a:spcPts val="0"/>
              </a:spcAft>
              <a:buClr>
                <a:schemeClr val="dk1"/>
              </a:buClr>
              <a:buSzPts val="1100"/>
              <a:buFont typeface="Arial"/>
              <a:buNone/>
            </a:pPr>
            <a:r>
              <a:rPr lang="en">
                <a:solidFill>
                  <a:schemeClr val="dk1"/>
                </a:solidFill>
                <a:latin typeface="Georgia"/>
                <a:ea typeface="Georgia"/>
                <a:cs typeface="Georgia"/>
                <a:sym typeface="Georgia"/>
              </a:rPr>
              <a:t>Based on the generator of GAN, we could combine a continuous latent space with a continuous image space. But the images generated by GAN are random. They can be male or female, older or younger, long hair or short hair, with or without glasses. </a:t>
            </a:r>
            <a:r>
              <a:rPr lang="en">
                <a:solidFill>
                  <a:schemeClr val="dk1"/>
                </a:solidFill>
                <a:latin typeface="Georgia"/>
                <a:ea typeface="Georgia"/>
                <a:cs typeface="Georgia"/>
                <a:sym typeface="Georgia"/>
              </a:rPr>
              <a:t>For a certain noise, what we do is that we control the features of image after generator network by changing the noise to certain direction.</a:t>
            </a:r>
            <a:endParaRPr>
              <a:solidFill>
                <a:schemeClr val="dk1"/>
              </a:solidFill>
              <a:latin typeface="Georgia"/>
              <a:ea typeface="Georgia"/>
              <a:cs typeface="Georgia"/>
              <a:sym typeface="Georgia"/>
            </a:endParaRPr>
          </a:p>
          <a:p>
            <a:pPr indent="0" lvl="0" marL="0" rtl="0" algn="l">
              <a:lnSpc>
                <a:spcPct val="115000"/>
              </a:lnSpc>
              <a:spcBef>
                <a:spcPts val="180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spcBef>
                <a:spcPts val="18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bca2594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bca2594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bca2594c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bca2594c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a:solidFill>
                  <a:schemeClr val="dk1"/>
                </a:solidFill>
                <a:latin typeface="Georgia"/>
                <a:ea typeface="Georgia"/>
                <a:cs typeface="Georgia"/>
                <a:sym typeface="Georgia"/>
              </a:rPr>
              <a:t>this is picture generated by GAN, we cut her hair short</a:t>
            </a:r>
            <a:endParaRPr>
              <a:solidFill>
                <a:schemeClr val="dk1"/>
              </a:solidFill>
              <a:latin typeface="Georgia"/>
              <a:ea typeface="Georgia"/>
              <a:cs typeface="Georgia"/>
              <a:sym typeface="Georgia"/>
            </a:endParaRPr>
          </a:p>
          <a:p>
            <a:pPr indent="0" lvl="0" marL="0" rtl="0" algn="l">
              <a:spcBef>
                <a:spcPts val="11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bca2594c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bca2594c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bca2594c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bca2594c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blog.insightdatascience.com/generating-custom-photo-realistic-faces-using-a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Roaming Around Latent Space</a:t>
            </a:r>
            <a:endParaRPr sz="36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DS595 Final Project</a:t>
            </a:r>
            <a:endParaRPr sz="1800"/>
          </a:p>
          <a:p>
            <a:pPr indent="0" lvl="0" marL="0" rtl="0" algn="ctr">
              <a:spcBef>
                <a:spcPts val="0"/>
              </a:spcBef>
              <a:spcAft>
                <a:spcPts val="0"/>
              </a:spcAft>
              <a:buNone/>
            </a:pPr>
            <a:r>
              <a:rPr lang="en" sz="1800"/>
              <a:t>Team: Yang Mo, Wenhao Qiu, Yixian Huang</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22"/>
          <p:cNvPicPr preferRelativeResize="0"/>
          <p:nvPr/>
        </p:nvPicPr>
        <p:blipFill>
          <a:blip r:embed="rId3">
            <a:alphaModFix/>
          </a:blip>
          <a:stretch>
            <a:fillRect/>
          </a:stretch>
        </p:blipFill>
        <p:spPr>
          <a:xfrm>
            <a:off x="3352800" y="1352550"/>
            <a:ext cx="2438400" cy="243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23"/>
          <p:cNvPicPr preferRelativeResize="0"/>
          <p:nvPr/>
        </p:nvPicPr>
        <p:blipFill>
          <a:blip r:embed="rId3">
            <a:alphaModFix/>
          </a:blip>
          <a:stretch>
            <a:fillRect/>
          </a:stretch>
        </p:blipFill>
        <p:spPr>
          <a:xfrm>
            <a:off x="3352800" y="1352550"/>
            <a:ext cx="2438400" cy="24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4"/>
          <p:cNvPicPr preferRelativeResize="0"/>
          <p:nvPr/>
        </p:nvPicPr>
        <p:blipFill>
          <a:blip r:embed="rId3">
            <a:alphaModFix/>
          </a:blip>
          <a:stretch>
            <a:fillRect/>
          </a:stretch>
        </p:blipFill>
        <p:spPr>
          <a:xfrm>
            <a:off x="3352800" y="1352550"/>
            <a:ext cx="2438400" cy="2438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23" name="Google Shape;123;p25"/>
          <p:cNvPicPr preferRelativeResize="0"/>
          <p:nvPr/>
        </p:nvPicPr>
        <p:blipFill>
          <a:blip r:embed="rId3">
            <a:alphaModFix/>
          </a:blip>
          <a:stretch>
            <a:fillRect/>
          </a:stretch>
        </p:blipFill>
        <p:spPr>
          <a:xfrm>
            <a:off x="1094326" y="0"/>
            <a:ext cx="6955349" cy="51435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129" name="Google Shape;129;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6" name="Google Shape;136;p27"/>
          <p:cNvPicPr preferRelativeResize="0"/>
          <p:nvPr/>
        </p:nvPicPr>
        <p:blipFill>
          <a:blip r:embed="rId3">
            <a:alphaModFix/>
          </a:blip>
          <a:stretch>
            <a:fillRect/>
          </a:stretch>
        </p:blipFill>
        <p:spPr>
          <a:xfrm>
            <a:off x="66492" y="0"/>
            <a:ext cx="9011015"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3" name="Google Shape;143;p28"/>
          <p:cNvPicPr preferRelativeResize="0"/>
          <p:nvPr/>
        </p:nvPicPr>
        <p:blipFill>
          <a:blip r:embed="rId3">
            <a:alphaModFix/>
          </a:blip>
          <a:stretch>
            <a:fillRect/>
          </a:stretch>
        </p:blipFill>
        <p:spPr>
          <a:xfrm>
            <a:off x="348962" y="149775"/>
            <a:ext cx="8101823" cy="5086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29"/>
          <p:cNvPicPr preferRelativeResize="0"/>
          <p:nvPr/>
        </p:nvPicPr>
        <p:blipFill>
          <a:blip r:embed="rId3">
            <a:alphaModFix/>
          </a:blip>
          <a:stretch>
            <a:fillRect/>
          </a:stretch>
        </p:blipFill>
        <p:spPr>
          <a:xfrm>
            <a:off x="142000" y="605250"/>
            <a:ext cx="8860000" cy="338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30"/>
          <p:cNvPicPr preferRelativeResize="0"/>
          <p:nvPr/>
        </p:nvPicPr>
        <p:blipFill>
          <a:blip r:embed="rId3">
            <a:alphaModFix/>
          </a:blip>
          <a:stretch>
            <a:fillRect/>
          </a:stretch>
        </p:blipFill>
        <p:spPr>
          <a:xfrm>
            <a:off x="152400" y="243050"/>
            <a:ext cx="8839201" cy="46573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31"/>
          <p:cNvPicPr preferRelativeResize="0"/>
          <p:nvPr/>
        </p:nvPicPr>
        <p:blipFill>
          <a:blip r:embed="rId3">
            <a:alphaModFix/>
          </a:blip>
          <a:stretch>
            <a:fillRect/>
          </a:stretch>
        </p:blipFill>
        <p:spPr>
          <a:xfrm>
            <a:off x="49300" y="106025"/>
            <a:ext cx="8831026" cy="5005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65" name="Google Shape;165;p32"/>
          <p:cNvPicPr preferRelativeResize="0"/>
          <p:nvPr/>
        </p:nvPicPr>
        <p:blipFill>
          <a:blip r:embed="rId3">
            <a:alphaModFix/>
          </a:blip>
          <a:stretch>
            <a:fillRect/>
          </a:stretch>
        </p:blipFill>
        <p:spPr>
          <a:xfrm>
            <a:off x="1092631" y="0"/>
            <a:ext cx="6842591"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3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72" name="Google Shape;172;p33"/>
          <p:cNvPicPr preferRelativeResize="0"/>
          <p:nvPr/>
        </p:nvPicPr>
        <p:blipFill>
          <a:blip r:embed="rId3">
            <a:alphaModFix/>
          </a:blip>
          <a:stretch>
            <a:fillRect/>
          </a:stretch>
        </p:blipFill>
        <p:spPr>
          <a:xfrm>
            <a:off x="131199" y="1504650"/>
            <a:ext cx="4498900" cy="1914800"/>
          </a:xfrm>
          <a:prstGeom prst="rect">
            <a:avLst/>
          </a:prstGeom>
          <a:noFill/>
          <a:ln>
            <a:noFill/>
          </a:ln>
        </p:spPr>
      </p:pic>
      <p:pic>
        <p:nvPicPr>
          <p:cNvPr id="173" name="Google Shape;173;p33"/>
          <p:cNvPicPr preferRelativeResize="0"/>
          <p:nvPr/>
        </p:nvPicPr>
        <p:blipFill>
          <a:blip r:embed="rId4">
            <a:alphaModFix/>
          </a:blip>
          <a:stretch>
            <a:fillRect/>
          </a:stretch>
        </p:blipFill>
        <p:spPr>
          <a:xfrm>
            <a:off x="4572000" y="646616"/>
            <a:ext cx="4652750" cy="37177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80" name="Google Shape;180;p34"/>
          <p:cNvPicPr preferRelativeResize="0"/>
          <p:nvPr/>
        </p:nvPicPr>
        <p:blipFill>
          <a:blip r:embed="rId3">
            <a:alphaModFix/>
          </a:blip>
          <a:stretch>
            <a:fillRect/>
          </a:stretch>
        </p:blipFill>
        <p:spPr>
          <a:xfrm>
            <a:off x="311695" y="0"/>
            <a:ext cx="8454709"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5"/>
          <p:cNvSpPr txBox="1"/>
          <p:nvPr/>
        </p:nvSpPr>
        <p:spPr>
          <a:xfrm>
            <a:off x="645000" y="380300"/>
            <a:ext cx="33822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3A299"/>
                </a:solidFill>
                <a:latin typeface="Source Sans Pro"/>
                <a:ea typeface="Source Sans Pro"/>
                <a:cs typeface="Source Sans Pro"/>
                <a:sym typeface="Source Sans Pro"/>
              </a:rPr>
              <a:t>Before </a:t>
            </a:r>
            <a:r>
              <a:rPr lang="en" sz="2400">
                <a:solidFill>
                  <a:srgbClr val="93A299"/>
                </a:solidFill>
                <a:latin typeface="Source Sans Pro"/>
                <a:ea typeface="Source Sans Pro"/>
                <a:cs typeface="Source Sans Pro"/>
                <a:sym typeface="Source Sans Pro"/>
              </a:rPr>
              <a:t>orthogonalize </a:t>
            </a:r>
            <a:endParaRPr sz="2400"/>
          </a:p>
        </p:txBody>
      </p:sp>
      <p:sp>
        <p:nvSpPr>
          <p:cNvPr id="186" name="Google Shape;186;p35"/>
          <p:cNvSpPr txBox="1"/>
          <p:nvPr/>
        </p:nvSpPr>
        <p:spPr>
          <a:xfrm>
            <a:off x="5188825" y="380300"/>
            <a:ext cx="33822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3A299"/>
                </a:solidFill>
                <a:latin typeface="Source Sans Pro"/>
                <a:ea typeface="Source Sans Pro"/>
                <a:cs typeface="Source Sans Pro"/>
                <a:sym typeface="Source Sans Pro"/>
              </a:rPr>
              <a:t>After</a:t>
            </a:r>
            <a:r>
              <a:rPr lang="en" sz="2400">
                <a:solidFill>
                  <a:srgbClr val="93A299"/>
                </a:solidFill>
                <a:latin typeface="Source Sans Pro"/>
                <a:ea typeface="Source Sans Pro"/>
                <a:cs typeface="Source Sans Pro"/>
                <a:sym typeface="Source Sans Pro"/>
              </a:rPr>
              <a:t> </a:t>
            </a:r>
            <a:r>
              <a:rPr lang="en" sz="2400">
                <a:solidFill>
                  <a:srgbClr val="93A299"/>
                </a:solidFill>
                <a:latin typeface="Source Sans Pro"/>
                <a:ea typeface="Source Sans Pro"/>
                <a:cs typeface="Source Sans Pro"/>
                <a:sym typeface="Source Sans Pro"/>
              </a:rPr>
              <a:t>orthogonalize</a:t>
            </a:r>
            <a:endParaRPr sz="2400"/>
          </a:p>
        </p:txBody>
      </p:sp>
      <p:pic>
        <p:nvPicPr>
          <p:cNvPr id="187" name="Google Shape;187;p35"/>
          <p:cNvPicPr preferRelativeResize="0"/>
          <p:nvPr/>
        </p:nvPicPr>
        <p:blipFill>
          <a:blip r:embed="rId3">
            <a:alphaModFix/>
          </a:blip>
          <a:stretch>
            <a:fillRect/>
          </a:stretch>
        </p:blipFill>
        <p:spPr>
          <a:xfrm>
            <a:off x="400663" y="906700"/>
            <a:ext cx="3870878" cy="4014100"/>
          </a:xfrm>
          <a:prstGeom prst="rect">
            <a:avLst/>
          </a:prstGeom>
          <a:noFill/>
          <a:ln>
            <a:noFill/>
          </a:ln>
        </p:spPr>
      </p:pic>
      <p:pic>
        <p:nvPicPr>
          <p:cNvPr id="188" name="Google Shape;188;p35"/>
          <p:cNvPicPr preferRelativeResize="0"/>
          <p:nvPr/>
        </p:nvPicPr>
        <p:blipFill>
          <a:blip r:embed="rId4">
            <a:alphaModFix/>
          </a:blip>
          <a:stretch>
            <a:fillRect/>
          </a:stretch>
        </p:blipFill>
        <p:spPr>
          <a:xfrm>
            <a:off x="4944478" y="906700"/>
            <a:ext cx="3870878" cy="4014100"/>
          </a:xfrm>
          <a:prstGeom prst="rect">
            <a:avLst/>
          </a:prstGeom>
          <a:noFill/>
          <a:ln>
            <a:noFill/>
          </a:ln>
        </p:spPr>
      </p:pic>
      <p:sp>
        <p:nvSpPr>
          <p:cNvPr id="189" name="Google Shape;189;p35"/>
          <p:cNvSpPr txBox="1"/>
          <p:nvPr/>
        </p:nvSpPr>
        <p:spPr>
          <a:xfrm>
            <a:off x="3069200" y="4601875"/>
            <a:ext cx="33822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3A299"/>
                </a:solidFill>
                <a:latin typeface="Source Sans Pro"/>
                <a:ea typeface="Source Sans Pro"/>
                <a:cs typeface="Source Sans Pro"/>
                <a:sym typeface="Source Sans Pro"/>
              </a:rPr>
              <a:t>Base (Male, Age)</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36"/>
          <p:cNvPicPr preferRelativeResize="0"/>
          <p:nvPr/>
        </p:nvPicPr>
        <p:blipFill rotWithShape="1">
          <a:blip r:embed="rId3">
            <a:alphaModFix/>
          </a:blip>
          <a:srcRect b="0" l="17802" r="16507" t="0"/>
          <a:stretch/>
        </p:blipFill>
        <p:spPr>
          <a:xfrm>
            <a:off x="76950" y="86500"/>
            <a:ext cx="4419458" cy="5056998"/>
          </a:xfrm>
          <a:prstGeom prst="rect">
            <a:avLst/>
          </a:prstGeom>
          <a:noFill/>
          <a:ln>
            <a:noFill/>
          </a:ln>
        </p:spPr>
      </p:pic>
      <p:pic>
        <p:nvPicPr>
          <p:cNvPr id="195" name="Google Shape;195;p36"/>
          <p:cNvPicPr preferRelativeResize="0"/>
          <p:nvPr/>
        </p:nvPicPr>
        <p:blipFill rotWithShape="1">
          <a:blip r:embed="rId4">
            <a:alphaModFix/>
          </a:blip>
          <a:srcRect b="0" l="17023" r="20527" t="0"/>
          <a:stretch/>
        </p:blipFill>
        <p:spPr>
          <a:xfrm>
            <a:off x="4769575" y="0"/>
            <a:ext cx="4335948" cy="5143502"/>
          </a:xfrm>
          <a:prstGeom prst="rect">
            <a:avLst/>
          </a:prstGeom>
          <a:noFill/>
          <a:ln>
            <a:noFill/>
          </a:ln>
        </p:spPr>
      </p:pic>
      <p:sp>
        <p:nvSpPr>
          <p:cNvPr id="196" name="Google Shape;196;p36"/>
          <p:cNvSpPr/>
          <p:nvPr/>
        </p:nvSpPr>
        <p:spPr>
          <a:xfrm>
            <a:off x="1384450" y="87275"/>
            <a:ext cx="605700" cy="50088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6"/>
          <p:cNvSpPr/>
          <p:nvPr/>
        </p:nvSpPr>
        <p:spPr>
          <a:xfrm>
            <a:off x="6026575" y="110600"/>
            <a:ext cx="605700" cy="50088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6"/>
          <p:cNvSpPr/>
          <p:nvPr/>
        </p:nvSpPr>
        <p:spPr>
          <a:xfrm>
            <a:off x="3219325" y="110600"/>
            <a:ext cx="605700" cy="5008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6"/>
          <p:cNvSpPr/>
          <p:nvPr/>
        </p:nvSpPr>
        <p:spPr>
          <a:xfrm>
            <a:off x="7823000" y="110600"/>
            <a:ext cx="605700" cy="5008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work</a:t>
            </a:r>
            <a:endParaRPr/>
          </a:p>
        </p:txBody>
      </p:sp>
      <p:sp>
        <p:nvSpPr>
          <p:cNvPr id="205" name="Google Shape;205;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38"/>
          <p:cNvPicPr preferRelativeResize="0"/>
          <p:nvPr/>
        </p:nvPicPr>
        <p:blipFill>
          <a:blip r:embed="rId3">
            <a:alphaModFix/>
          </a:blip>
          <a:stretch>
            <a:fillRect/>
          </a:stretch>
        </p:blipFill>
        <p:spPr>
          <a:xfrm>
            <a:off x="544122" y="1039397"/>
            <a:ext cx="4442475" cy="3600600"/>
          </a:xfrm>
          <a:prstGeom prst="rect">
            <a:avLst/>
          </a:prstGeom>
          <a:noFill/>
          <a:ln>
            <a:noFill/>
          </a:ln>
        </p:spPr>
      </p:pic>
      <p:pic>
        <p:nvPicPr>
          <p:cNvPr id="211" name="Google Shape;211;p38"/>
          <p:cNvPicPr preferRelativeResize="0"/>
          <p:nvPr/>
        </p:nvPicPr>
        <p:blipFill>
          <a:blip r:embed="rId4">
            <a:alphaModFix/>
          </a:blip>
          <a:stretch>
            <a:fillRect/>
          </a:stretch>
        </p:blipFill>
        <p:spPr>
          <a:xfrm>
            <a:off x="4784975" y="645774"/>
            <a:ext cx="3974874" cy="4387850"/>
          </a:xfrm>
          <a:prstGeom prst="rect">
            <a:avLst/>
          </a:prstGeom>
          <a:noFill/>
          <a:ln>
            <a:noFill/>
          </a:ln>
        </p:spPr>
      </p:pic>
      <p:sp>
        <p:nvSpPr>
          <p:cNvPr id="212" name="Google Shape;212;p38"/>
          <p:cNvSpPr txBox="1"/>
          <p:nvPr>
            <p:ph idx="1" type="subTitle"/>
          </p:nvPr>
        </p:nvSpPr>
        <p:spPr>
          <a:xfrm>
            <a:off x="-1650175" y="246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Direction c</a:t>
            </a:r>
            <a:r>
              <a:rPr lang="en" sz="1800"/>
              <a:t>ould/should be Non-linear?</a:t>
            </a:r>
            <a:endParaRPr sz="1800"/>
          </a:p>
        </p:txBody>
      </p:sp>
      <p:sp>
        <p:nvSpPr>
          <p:cNvPr id="213" name="Google Shape;213;p38"/>
          <p:cNvSpPr txBox="1"/>
          <p:nvPr>
            <p:ph idx="1" type="subTitle"/>
          </p:nvPr>
        </p:nvSpPr>
        <p:spPr>
          <a:xfrm>
            <a:off x="2557288" y="246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How to </a:t>
            </a:r>
            <a:r>
              <a:rPr lang="en" sz="1800"/>
              <a:t>manipulate</a:t>
            </a:r>
            <a:r>
              <a:rPr lang="en" sz="1800"/>
              <a:t> a specific </a:t>
            </a:r>
            <a:r>
              <a:rPr lang="en" sz="1800"/>
              <a:t>portrait</a:t>
            </a:r>
            <a:r>
              <a:rPr lang="en" sz="1800"/>
              <a:t>?</a:t>
            </a:r>
            <a:endParaRPr sz="1800"/>
          </a:p>
        </p:txBody>
      </p:sp>
      <p:pic>
        <p:nvPicPr>
          <p:cNvPr id="214" name="Google Shape;214;p38"/>
          <p:cNvPicPr preferRelativeResize="0"/>
          <p:nvPr/>
        </p:nvPicPr>
        <p:blipFill>
          <a:blip r:embed="rId5">
            <a:alphaModFix/>
          </a:blip>
          <a:stretch>
            <a:fillRect/>
          </a:stretch>
        </p:blipFill>
        <p:spPr>
          <a:xfrm>
            <a:off x="8035823" y="799473"/>
            <a:ext cx="1037600" cy="103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9"/>
          <p:cNvSpPr txBox="1"/>
          <p:nvPr>
            <p:ph idx="1" type="subTitle"/>
          </p:nvPr>
        </p:nvSpPr>
        <p:spPr>
          <a:xfrm>
            <a:off x="389400" y="650350"/>
            <a:ext cx="8754600" cy="43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References</a:t>
            </a:r>
            <a:endParaRPr b="1">
              <a:solidFill>
                <a:srgbClr val="000000"/>
              </a:solidFill>
            </a:endParaRPr>
          </a:p>
          <a:p>
            <a:pPr indent="0" lvl="0" marL="0" rtl="0" algn="ctr">
              <a:spcBef>
                <a:spcPts val="0"/>
              </a:spcBef>
              <a:spcAft>
                <a:spcPts val="0"/>
              </a:spcAft>
              <a:buNone/>
            </a:pPr>
            <a:r>
              <a:t/>
            </a:r>
            <a:endParaRPr b="1">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Creswell, Antonia and Bharath, Anil Anthony. Inverting the generator of A generative adversarial network. CoRR, abs/1611.05644, 2016. URL http://arxiv. org/abs/1611.05644.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Goodfellow, Ian, Pouget-Abadie, Jean, Mirza, Mehdi, Xu, Bing, Warde-Farley, David, Ozair, Sherjil, Courville, Aaron, and Bengio, Yoshua. Generative adversarial nets. In Ghahramani, Z., Welling, M., Cortes, C., Lawrence, N. D., and Weinberger, K. Q. (eds.), Advances in Neural Information Processing Systems 27, pp. 2672–2680. Curran Associates, Inc., 2014. URL http://papers.nips.cc/paper/ 5423-generative-adversarial-nets.pdf.</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GUAN, Shaobo. Shaobo guan‘s post, 2018. URL </a:t>
            </a:r>
            <a:r>
              <a:rPr lang="en" sz="1400" u="sng">
                <a:solidFill>
                  <a:schemeClr val="hlink"/>
                </a:solidFill>
                <a:hlinkClick r:id="rId3"/>
              </a:rPr>
              <a:t>https://blog.insightdatascience.com/generating-custom-photo-realistic-faces-using-ai</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Karras, Tero, Aila, Timo, Laine, Samuli, and Lehtinen, Jaakko. Progressive growing of gans for improved quality, stability, and variation. CoRR, abs/1710.10196, 2017. URL http://arxiv.org/abs/1710. 10196.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Liu,Ziwei,Luo,Ping,Wang,Xiaogang,andTang,Xiaoou. </a:t>
            </a:r>
            <a:r>
              <a:rPr lang="en" sz="1400">
                <a:solidFill>
                  <a:srgbClr val="000000"/>
                </a:solidFill>
              </a:rPr>
              <a:t>Deep Learning</a:t>
            </a:r>
            <a:r>
              <a:rPr lang="en" sz="1400">
                <a:solidFill>
                  <a:srgbClr val="000000"/>
                </a:solidFill>
              </a:rPr>
              <a:t> face attributes in the wild. In Proceedings of International Conference on Computer Vision(ICCV), December 2015.</a:t>
            </a:r>
            <a:endParaRPr sz="1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5949950" y="551475"/>
            <a:ext cx="1429800" cy="1410575"/>
          </a:xfrm>
          <a:prstGeom prst="rect">
            <a:avLst/>
          </a:prstGeom>
          <a:noFill/>
          <a:ln>
            <a:noFill/>
          </a:ln>
        </p:spPr>
      </p:pic>
      <p:pic>
        <p:nvPicPr>
          <p:cNvPr id="66" name="Google Shape;66;p15"/>
          <p:cNvPicPr preferRelativeResize="0"/>
          <p:nvPr/>
        </p:nvPicPr>
        <p:blipFill>
          <a:blip r:embed="rId4">
            <a:alphaModFix/>
          </a:blip>
          <a:stretch>
            <a:fillRect/>
          </a:stretch>
        </p:blipFill>
        <p:spPr>
          <a:xfrm>
            <a:off x="6031600" y="2724125"/>
            <a:ext cx="1266500" cy="1636125"/>
          </a:xfrm>
          <a:prstGeom prst="rect">
            <a:avLst/>
          </a:prstGeom>
          <a:noFill/>
          <a:ln>
            <a:noFill/>
          </a:ln>
        </p:spPr>
      </p:pic>
      <p:pic>
        <p:nvPicPr>
          <p:cNvPr id="67" name="Google Shape;67;p15"/>
          <p:cNvPicPr preferRelativeResize="0"/>
          <p:nvPr/>
        </p:nvPicPr>
        <p:blipFill>
          <a:blip r:embed="rId5">
            <a:alphaModFix/>
          </a:blip>
          <a:stretch>
            <a:fillRect/>
          </a:stretch>
        </p:blipFill>
        <p:spPr>
          <a:xfrm>
            <a:off x="1693225" y="1850925"/>
            <a:ext cx="1429800" cy="1441650"/>
          </a:xfrm>
          <a:prstGeom prst="rect">
            <a:avLst/>
          </a:prstGeom>
          <a:noFill/>
          <a:ln>
            <a:noFill/>
          </a:ln>
        </p:spPr>
      </p:pic>
      <p:sp>
        <p:nvSpPr>
          <p:cNvPr id="68" name="Google Shape;68;p15"/>
          <p:cNvSpPr/>
          <p:nvPr/>
        </p:nvSpPr>
        <p:spPr>
          <a:xfrm rot="-2116941">
            <a:off x="4212320" y="1662763"/>
            <a:ext cx="931257" cy="32154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rot="2258707">
            <a:off x="4212311" y="3256232"/>
            <a:ext cx="931285" cy="32169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nvSpPr>
        <p:spPr>
          <a:xfrm>
            <a:off x="3197425" y="232775"/>
            <a:ext cx="2456100" cy="9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t>“</a:t>
            </a:r>
            <a:r>
              <a:rPr lang="en" sz="4800"/>
              <a:t>PS</a:t>
            </a:r>
            <a:r>
              <a:rPr lang="en" sz="4800"/>
              <a:t>”</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descr="GAN.png" id="80" name="Google Shape;80;p17"/>
          <p:cNvPicPr preferRelativeResize="0"/>
          <p:nvPr/>
        </p:nvPicPr>
        <p:blipFill rotWithShape="1">
          <a:blip r:embed="rId3">
            <a:alphaModFix/>
          </a:blip>
          <a:srcRect b="0" l="0" r="0" t="0"/>
          <a:stretch/>
        </p:blipFill>
        <p:spPr>
          <a:xfrm>
            <a:off x="740030" y="900597"/>
            <a:ext cx="7663949" cy="3342316"/>
          </a:xfrm>
          <a:prstGeom prst="rect">
            <a:avLst/>
          </a:prstGeom>
          <a:noFill/>
          <a:ln>
            <a:noFill/>
          </a:ln>
        </p:spPr>
      </p:pic>
      <p:sp>
        <p:nvSpPr>
          <p:cNvPr id="81" name="Google Shape;81;p17"/>
          <p:cNvSpPr txBox="1"/>
          <p:nvPr/>
        </p:nvSpPr>
        <p:spPr>
          <a:xfrm>
            <a:off x="5979025" y="4612775"/>
            <a:ext cx="3122700" cy="4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292934"/>
                </a:solidFill>
                <a:latin typeface="Source Sans Pro"/>
                <a:ea typeface="Source Sans Pro"/>
                <a:cs typeface="Source Sans Pro"/>
                <a:sym typeface="Source Sans Pro"/>
              </a:rPr>
              <a:t>figure from Rohith Gandhi, Medium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3352800" y="1352550"/>
            <a:ext cx="2438400" cy="243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3352800" y="1352550"/>
            <a:ext cx="2438400" cy="2438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21"/>
          <p:cNvPicPr preferRelativeResize="0"/>
          <p:nvPr/>
        </p:nvPicPr>
        <p:blipFill>
          <a:blip r:embed="rId3">
            <a:alphaModFix/>
          </a:blip>
          <a:stretch>
            <a:fillRect/>
          </a:stretch>
        </p:blipFill>
        <p:spPr>
          <a:xfrm>
            <a:off x="3352800" y="1352550"/>
            <a:ext cx="2438400" cy="243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